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5" r:id="rId22"/>
    <p:sldId id="286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  <p:sldId id="288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alunapi%20konferencia\diagram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6"/>
  <c:chart>
    <c:plotArea>
      <c:layout/>
      <c:barChart>
        <c:barDir val="col"/>
        <c:grouping val="clustered"/>
        <c:ser>
          <c:idx val="0"/>
          <c:order val="0"/>
          <c:spPr>
            <a:ln w="57150"/>
          </c:spPr>
          <c:dPt>
            <c:idx val="12"/>
            <c:spPr>
              <a:solidFill>
                <a:srgbClr val="FF0000"/>
              </a:solidFill>
              <a:ln w="57150"/>
            </c:spPr>
          </c:dPt>
          <c:cat>
            <c:strRef>
              <c:f>Sheet1!$B$3:$B$30</c:f>
              <c:strCache>
                <c:ptCount val="28"/>
                <c:pt idx="0">
                  <c:v>Észtország</c:v>
                </c:pt>
                <c:pt idx="1">
                  <c:v>Szlovákia</c:v>
                </c:pt>
                <c:pt idx="2">
                  <c:v>Litvánia</c:v>
                </c:pt>
                <c:pt idx="3">
                  <c:v>Lettország</c:v>
                </c:pt>
                <c:pt idx="4">
                  <c:v>Magyarország</c:v>
                </c:pt>
                <c:pt idx="5">
                  <c:v>Csehország</c:v>
                </c:pt>
                <c:pt idx="6">
                  <c:v>Portugália</c:v>
                </c:pt>
                <c:pt idx="7">
                  <c:v>Horvátország</c:v>
                </c:pt>
                <c:pt idx="8">
                  <c:v>Lengyelország</c:v>
                </c:pt>
                <c:pt idx="9">
                  <c:v>Málta</c:v>
                </c:pt>
                <c:pt idx="10">
                  <c:v>Szlovénia</c:v>
                </c:pt>
                <c:pt idx="11">
                  <c:v>Görögország</c:v>
                </c:pt>
                <c:pt idx="12">
                  <c:v>Románia</c:v>
                </c:pt>
                <c:pt idx="13">
                  <c:v>Bulgária</c:v>
                </c:pt>
                <c:pt idx="14">
                  <c:v>Ciprus</c:v>
                </c:pt>
                <c:pt idx="15">
                  <c:v>Spanyolország</c:v>
                </c:pt>
                <c:pt idx="16">
                  <c:v>Olaszország</c:v>
                </c:pt>
                <c:pt idx="17">
                  <c:v>Finnország</c:v>
                </c:pt>
                <c:pt idx="18">
                  <c:v>Írország</c:v>
                </c:pt>
                <c:pt idx="19">
                  <c:v>Franciaország</c:v>
                </c:pt>
                <c:pt idx="20">
                  <c:v>Németország</c:v>
                </c:pt>
                <c:pt idx="21">
                  <c:v>Svédország</c:v>
                </c:pt>
                <c:pt idx="22">
                  <c:v>Belgium</c:v>
                </c:pt>
                <c:pt idx="23">
                  <c:v>Egyesült Királyság</c:v>
                </c:pt>
                <c:pt idx="24">
                  <c:v>Ausztria</c:v>
                </c:pt>
                <c:pt idx="25">
                  <c:v>Luxemburg</c:v>
                </c:pt>
                <c:pt idx="26">
                  <c:v>Dánia</c:v>
                </c:pt>
                <c:pt idx="27">
                  <c:v>Hollandia</c:v>
                </c:pt>
              </c:strCache>
            </c:strRef>
          </c:cat>
          <c:val>
            <c:numRef>
              <c:f>Sheet1!$C$3:$C$30</c:f>
              <c:numCache>
                <c:formatCode>General</c:formatCode>
                <c:ptCount val="28"/>
                <c:pt idx="0">
                  <c:v>380</c:v>
                </c:pt>
                <c:pt idx="1">
                  <c:v>360</c:v>
                </c:pt>
                <c:pt idx="2">
                  <c:v>330</c:v>
                </c:pt>
                <c:pt idx="3">
                  <c:v>320</c:v>
                </c:pt>
                <c:pt idx="4">
                  <c:v>315</c:v>
                </c:pt>
                <c:pt idx="5">
                  <c:v>295</c:v>
                </c:pt>
                <c:pt idx="6">
                  <c:v>290</c:v>
                </c:pt>
                <c:pt idx="7">
                  <c:v>285</c:v>
                </c:pt>
                <c:pt idx="8">
                  <c:v>285</c:v>
                </c:pt>
                <c:pt idx="9">
                  <c:v>245</c:v>
                </c:pt>
                <c:pt idx="10">
                  <c:v>210</c:v>
                </c:pt>
                <c:pt idx="11">
                  <c:v>200</c:v>
                </c:pt>
                <c:pt idx="12">
                  <c:v>160</c:v>
                </c:pt>
                <c:pt idx="13">
                  <c:v>150</c:v>
                </c:pt>
                <c:pt idx="14">
                  <c:v>130</c:v>
                </c:pt>
                <c:pt idx="15">
                  <c:v>80</c:v>
                </c:pt>
                <c:pt idx="16">
                  <c:v>70</c:v>
                </c:pt>
                <c:pt idx="17">
                  <c:v>40</c:v>
                </c:pt>
                <c:pt idx="18">
                  <c:v>35</c:v>
                </c:pt>
                <c:pt idx="19">
                  <c:v>30</c:v>
                </c:pt>
                <c:pt idx="20">
                  <c:v>30</c:v>
                </c:pt>
                <c:pt idx="21">
                  <c:v>30</c:v>
                </c:pt>
                <c:pt idx="22">
                  <c:v>25</c:v>
                </c:pt>
                <c:pt idx="23">
                  <c:v>20</c:v>
                </c:pt>
                <c:pt idx="24">
                  <c:v>15</c:v>
                </c:pt>
                <c:pt idx="25">
                  <c:v>10</c:v>
                </c:pt>
                <c:pt idx="26">
                  <c:v>10</c:v>
                </c:pt>
                <c:pt idx="27">
                  <c:v>5</c:v>
                </c:pt>
              </c:numCache>
            </c:numRef>
          </c:val>
        </c:ser>
        <c:axId val="63109760"/>
        <c:axId val="63242624"/>
      </c:barChart>
      <c:catAx>
        <c:axId val="63109760"/>
        <c:scaling>
          <c:orientation val="minMax"/>
        </c:scaling>
        <c:axPos val="b"/>
        <c:tickLblPos val="nextTo"/>
        <c:crossAx val="63242624"/>
        <c:crosses val="autoZero"/>
        <c:auto val="1"/>
        <c:lblAlgn val="ctr"/>
        <c:lblOffset val="100"/>
      </c:catAx>
      <c:valAx>
        <c:axId val="63242624"/>
        <c:scaling>
          <c:orientation val="minMax"/>
        </c:scaling>
        <c:axPos val="l"/>
        <c:majorGridlines/>
        <c:numFmt formatCode="General" sourceLinked="1"/>
        <c:tickLblPos val="nextTo"/>
        <c:crossAx val="63109760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8703-F896-432D-836B-45A883DF4A78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7143-518F-4D76-9F2C-101350F02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457200"/>
            <a:ext cx="69236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lgerian" pitchFamily="82" charset="0"/>
              </a:rPr>
              <a:t>EUR</a:t>
            </a:r>
            <a:r>
              <a:rPr lang="hu-H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lgerian" pitchFamily="82" charset="0"/>
              </a:rPr>
              <a:t>ÓPA JÖVŐJE </a:t>
            </a:r>
          </a:p>
          <a:p>
            <a:pPr algn="ctr"/>
            <a:r>
              <a:rPr lang="hu-H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lgerian" pitchFamily="82" charset="0"/>
              </a:rPr>
              <a:t>A FIATALOK JÖVŐJE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" name="Picture 4" descr="BlobServ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514936"/>
            <a:ext cx="5334448" cy="3994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kkttleader\AppData\Local\Temp\Rar$DIa0.305\P12100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1898"/>
            <a:ext cx="8229600" cy="564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kkttleader\AppData\Local\Temp\Rar$DIa0.542\IMG0025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491" y="533400"/>
            <a:ext cx="7457017" cy="559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 descr="Fénykép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10149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Fénykép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048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F5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505200"/>
            <a:ext cx="6096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s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557" y="666750"/>
            <a:ext cx="2543443" cy="5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st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0811" y="609600"/>
            <a:ext cx="6383189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ncz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1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nc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943225"/>
            <a:ext cx="9144000" cy="39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lazs 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00300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21138"/>
            <a:ext cx="6858000" cy="658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balaz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814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1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447800"/>
            <a:ext cx="6908800" cy="5181600"/>
          </a:xfrm>
          <a:prstGeom prst="rect">
            <a:avLst/>
          </a:prstGeom>
        </p:spPr>
      </p:pic>
      <p:pic>
        <p:nvPicPr>
          <p:cNvPr id="4" name="Content Placeholder 3" descr="I:\421összes\kiadvanyokhoz VÉGL 421\Sovarad\Termelok\I.I. Biro C. Monika\IMAG0044.jpg"/>
          <p:cNvPicPr>
            <a:picLocks noGrp="1"/>
          </p:cNvPicPr>
          <p:nvPr>
            <p:ph idx="1"/>
          </p:nvPr>
        </p:nvPicPr>
        <p:blipFill>
          <a:blip r:embed="rId3" cstate="print"/>
          <a:srcRect l="25801" r="16346" b="-2550"/>
          <a:stretch>
            <a:fillRect/>
          </a:stretch>
        </p:blipFill>
        <p:spPr bwMode="auto">
          <a:xfrm>
            <a:off x="228600" y="152400"/>
            <a:ext cx="3438551" cy="344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t="10773" r="79641"/>
          <a:stretch>
            <a:fillRect/>
          </a:stretch>
        </p:blipFill>
        <p:spPr bwMode="auto">
          <a:xfrm>
            <a:off x="304800" y="609600"/>
            <a:ext cx="1905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kkttleader\Desktop\monitorizare 2014 nov\DSCF3462.JPG"/>
          <p:cNvPicPr/>
          <p:nvPr/>
        </p:nvPicPr>
        <p:blipFill>
          <a:blip r:embed="rId3" cstate="print"/>
          <a:srcRect l="5943" t="18032"/>
          <a:stretch>
            <a:fillRect/>
          </a:stretch>
        </p:blipFill>
        <p:spPr bwMode="auto">
          <a:xfrm>
            <a:off x="2411760" y="609600"/>
            <a:ext cx="657984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1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24200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F5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0"/>
            <a:ext cx="5257800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F54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4038600"/>
            <a:ext cx="383540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SCF54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20140526_190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192" y="3183014"/>
            <a:ext cx="5256808" cy="367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artalom helye 3" descr="20140526_1854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916143" cy="44378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PROBLÉMÁK</a:t>
            </a:r>
            <a:r>
              <a:rPr lang="en-US" dirty="0" smtClean="0"/>
              <a:t>: </a:t>
            </a:r>
            <a:endParaRPr lang="hu-HU" dirty="0" smtClean="0"/>
          </a:p>
          <a:p>
            <a:pPr>
              <a:buNone/>
            </a:pPr>
            <a:endParaRPr lang="en-US" dirty="0" smtClean="0"/>
          </a:p>
          <a:p>
            <a:pPr lvl="4">
              <a:buFont typeface="Wingdings" pitchFamily="2" charset="2"/>
              <a:buChar char="Ø"/>
            </a:pPr>
            <a:r>
              <a:rPr lang="en-US" sz="3500" dirty="0" smtClean="0"/>
              <a:t> </a:t>
            </a:r>
            <a:r>
              <a:rPr lang="hu-HU" sz="3500" dirty="0" smtClean="0"/>
              <a:t> fiatalok</a:t>
            </a:r>
            <a:r>
              <a:rPr lang="en-US" sz="3500" dirty="0" smtClean="0"/>
              <a:t> </a:t>
            </a:r>
            <a:r>
              <a:rPr lang="hu-HU" sz="3500" dirty="0" smtClean="0"/>
              <a:t>munkanélkülisége</a:t>
            </a:r>
          </a:p>
          <a:p>
            <a:pPr lvl="4">
              <a:buNone/>
            </a:pPr>
            <a:endParaRPr lang="hu-HU" sz="3500" dirty="0" smtClean="0"/>
          </a:p>
          <a:p>
            <a:pPr lvl="4">
              <a:buFont typeface="Wingdings" pitchFamily="2" charset="2"/>
              <a:buChar char="Ø"/>
            </a:pPr>
            <a:r>
              <a:rPr lang="hu-HU" sz="3500" dirty="0" smtClean="0"/>
              <a:t>  kivándorlás</a:t>
            </a:r>
          </a:p>
          <a:p>
            <a:pPr lvl="4" algn="ctr">
              <a:buNone/>
            </a:pPr>
            <a:endParaRPr lang="hu-HU" dirty="0" smtClean="0"/>
          </a:p>
          <a:p>
            <a:pPr lvl="4" algn="ctr">
              <a:buNone/>
            </a:pPr>
            <a:endParaRPr lang="hu-HU" dirty="0" smtClean="0"/>
          </a:p>
          <a:p>
            <a:pPr marL="228600" lvl="4" algn="ctr">
              <a:buNone/>
            </a:pPr>
            <a:r>
              <a:rPr lang="hu-HU" sz="3200" b="1" dirty="0" smtClean="0"/>
              <a:t> Az Európai Unión belül jelenleg több mint öt millió fiatalnak nincs munkája, ami azt jelenti, hogy ötből egy fiatal nem talál magának munkát a munkaerőpiacon!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kkttleader\AppData\Local\Temp\Rar$DIa0.855\Fotok 035.jpg"/>
          <p:cNvPicPr>
            <a:picLocks noGrp="1"/>
          </p:cNvPicPr>
          <p:nvPr>
            <p:ph idx="1"/>
          </p:nvPr>
        </p:nvPicPr>
        <p:blipFill>
          <a:blip r:embed="rId2" cstate="print"/>
          <a:srcRect l="20305" t="4022" r="19289"/>
          <a:stretch>
            <a:fillRect/>
          </a:stretch>
        </p:blipFill>
        <p:spPr bwMode="auto">
          <a:xfrm>
            <a:off x="76200" y="533400"/>
            <a:ext cx="3733800" cy="585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kkttleader\AppData\Local\Temp\Rar$DIa0.177\Fotok 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09600"/>
            <a:ext cx="5257800" cy="570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16002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EGY</a:t>
            </a:r>
            <a:r>
              <a:rPr lang="hu-HU" sz="4000" dirty="0" smtClean="0"/>
              <a:t>ÜTTMŰKÖDÉSI PÁLYÁZATUNK TEVÉKENYSÉGEI KÉPEKBEN</a:t>
            </a:r>
            <a:endParaRPr 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/>
          <a:lstStyle/>
          <a:p>
            <a:r>
              <a:rPr lang="hu-HU" dirty="0" smtClean="0"/>
              <a:t>Térségünk abban a szerencsés helyzetben van, hogy rengeteg hagyományos mesterséggel </a:t>
            </a:r>
            <a:r>
              <a:rPr lang="hu-HU" dirty="0" smtClean="0"/>
              <a:t>rendelkezik</a:t>
            </a:r>
            <a:r>
              <a:rPr lang="en-US" dirty="0" smtClean="0"/>
              <a:t>.</a:t>
            </a:r>
          </a:p>
          <a:p>
            <a:r>
              <a:rPr lang="en-US" dirty="0" smtClean="0"/>
              <a:t>P</a:t>
            </a:r>
            <a:r>
              <a:rPr lang="hu-HU" dirty="0" smtClean="0"/>
              <a:t>ályázat egyik fő tevékenysége: </a:t>
            </a:r>
            <a:r>
              <a:rPr lang="hu-HU" dirty="0" smtClean="0"/>
              <a:t>1 hetes kézműves </a:t>
            </a:r>
            <a:r>
              <a:rPr lang="hu-HU" dirty="0" smtClean="0"/>
              <a:t>alkotótábor, </a:t>
            </a:r>
            <a:r>
              <a:rPr lang="hu-HU" dirty="0" smtClean="0"/>
              <a:t>ahol az idős mesteremberek átadhatták tudásukat a </a:t>
            </a:r>
            <a:r>
              <a:rPr lang="hu-HU" dirty="0" smtClean="0"/>
              <a:t>fiataloknak</a:t>
            </a:r>
            <a:r>
              <a:rPr lang="hu-HU" dirty="0" smtClean="0"/>
              <a:t> </a:t>
            </a:r>
            <a:r>
              <a:rPr lang="hu-HU" dirty="0" smtClean="0"/>
              <a:t>– szalmafonás, csuhéfonás, varrás, szövés, fazekasság, fafaragás – </a:t>
            </a:r>
          </a:p>
          <a:p>
            <a:r>
              <a:rPr lang="hu-HU" dirty="0" smtClean="0"/>
              <a:t>Cél: </a:t>
            </a:r>
            <a:r>
              <a:rPr lang="hu-HU" dirty="0" smtClean="0"/>
              <a:t>hagyományaink tovább éljenek, a fiatalok vigyék tovább örökségeinket</a:t>
            </a:r>
            <a:endParaRPr lang="hu-HU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6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800" y="381000"/>
            <a:ext cx="80264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k 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k 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468314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k 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3491" y="533400"/>
            <a:ext cx="7457017" cy="559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Vásárral egybekötött kiállítás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Ezáltal is ápolva hagyományainkat, teret biztosítottunk </a:t>
            </a:r>
            <a:r>
              <a:rPr lang="hu-HU" dirty="0" smtClean="0"/>
              <a:t>a helyi termelők számára, hogy tudják értékesíteni termékeiket.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4267200" y="25146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74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200" y="533400"/>
            <a:ext cx="77216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7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2691" y="457200"/>
            <a:ext cx="7558617" cy="566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algn="ctr"/>
            <a:r>
              <a:rPr lang="hu-HU" dirty="0" smtClean="0"/>
              <a:t>EURÓPAI UNIÓS KEZDEMÉNYEZÉSEK A PROBLÉMÁK MEGOLDÁSÁRA:</a:t>
            </a:r>
          </a:p>
          <a:p>
            <a:pPr algn="ctr"/>
            <a:endParaRPr lang="hu-HU" dirty="0" smtClean="0"/>
          </a:p>
          <a:p>
            <a:r>
              <a:rPr lang="hu-HU" dirty="0" smtClean="0"/>
              <a:t>2 fő dolog van ami hozzájárulhat, hogy a fiataloknak legyen jövőjük: </a:t>
            </a:r>
          </a:p>
          <a:p>
            <a:pPr>
              <a:buNone/>
            </a:pPr>
            <a:endParaRPr lang="hu-HU" dirty="0" smtClean="0"/>
          </a:p>
          <a:p>
            <a:pPr algn="ctr">
              <a:buFont typeface="Wingdings" pitchFamily="2" charset="2"/>
              <a:buChar char="Ø"/>
            </a:pPr>
            <a:r>
              <a:rPr lang="hu-HU" dirty="0" smtClean="0"/>
              <a:t> Oktatás</a:t>
            </a:r>
          </a:p>
          <a:p>
            <a:pPr algn="ctr">
              <a:buNone/>
            </a:pPr>
            <a:endParaRPr lang="hu-HU" dirty="0" smtClean="0"/>
          </a:p>
          <a:p>
            <a:pPr marL="3206750" indent="450850">
              <a:buFont typeface="Wingdings" pitchFamily="2" charset="2"/>
              <a:buChar char="Ø"/>
            </a:pPr>
            <a:r>
              <a:rPr lang="hu-HU" dirty="0" smtClean="0"/>
              <a:t>Munkahelyteremtés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7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4291" y="609600"/>
            <a:ext cx="7355417" cy="551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72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933449" y="1085851"/>
            <a:ext cx="6400799" cy="453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F7271.JPG"/>
          <p:cNvPicPr>
            <a:picLocks noChangeAspect="1"/>
          </p:cNvPicPr>
          <p:nvPr/>
        </p:nvPicPr>
        <p:blipFill>
          <a:blip r:embed="rId3" cstate="print"/>
          <a:srcRect t="25373" r="35075"/>
          <a:stretch>
            <a:fillRect/>
          </a:stretch>
        </p:blipFill>
        <p:spPr>
          <a:xfrm>
            <a:off x="4343400" y="281152"/>
            <a:ext cx="4724400" cy="627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 smtClean="0"/>
              <a:t>új Fejlesztési stratégiánkban is kiemelt szerepe lesz a fiatalok támogatásának, arra fogunk törekedni, hogy innovatívak legyenek az  intézkedések és ezáltal hozzá tudjunk járulni, az egyre növekvő tendenciát mutató kivándorlás megakadályozásában, azért hogy a fiataloknak legyen jövőjük a saját országukban, és általuk legyen jövője Európának is.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  <a:defRPr/>
            </a:pPr>
            <a:endParaRPr lang="hu-HU" sz="3600" b="1" dirty="0" smtClean="0">
              <a:solidFill>
                <a:schemeClr val="tx2"/>
              </a:solidFill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endParaRPr lang="hu-HU" sz="3600" b="1" dirty="0" smtClean="0">
              <a:solidFill>
                <a:schemeClr val="tx2"/>
              </a:solidFill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endParaRPr lang="hu-HU" sz="3600" b="1" dirty="0" smtClean="0">
              <a:solidFill>
                <a:schemeClr val="tx2"/>
              </a:solidFill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hu-HU" sz="3600" b="1" dirty="0" smtClean="0">
                <a:solidFill>
                  <a:schemeClr val="tx2"/>
                </a:solidFill>
              </a:rPr>
              <a:t>Köszönöm szíves figyelmüket!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US" sz="3600" b="1" dirty="0" smtClean="0">
                <a:solidFill>
                  <a:schemeClr val="tx2"/>
                </a:solidFill>
              </a:rPr>
              <a:t>D</a:t>
            </a:r>
            <a:r>
              <a:rPr lang="hu-HU" sz="3600" b="1" dirty="0" smtClean="0">
                <a:solidFill>
                  <a:schemeClr val="tx2"/>
                </a:solidFill>
              </a:rPr>
              <a:t>ósa Brigitta-Enikő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hu-HU" sz="3600" b="1" dirty="0" smtClean="0">
                <a:solidFill>
                  <a:schemeClr val="tx2"/>
                </a:solidFill>
              </a:rPr>
              <a:t>2015.08.29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rmAutofit/>
          </a:bodyPr>
          <a:lstStyle/>
          <a:p>
            <a:pPr algn="just"/>
            <a:r>
              <a:rPr lang="hu-HU" sz="2800" dirty="0" smtClean="0"/>
              <a:t>Az Európai Unió egyik legfontosabb célkitűzése, hogy a fiatalok olyan megfelelő képzésben részesüljenek, amely javítja szakmai kilátásaikat.</a:t>
            </a:r>
          </a:p>
          <a:p>
            <a:pPr algn="just"/>
            <a:r>
              <a:rPr lang="hu-HU" sz="2800" dirty="0" smtClean="0"/>
              <a:t>A munkaerő-piaci szükségletek és a rendelkezésre álló készségek jobb összehangolása, illetve az oktatás és a munka világának összekapcsolása.</a:t>
            </a:r>
          </a:p>
          <a:p>
            <a:endParaRPr lang="hu-HU" dirty="0" smtClean="0"/>
          </a:p>
          <a:p>
            <a:endParaRPr lang="hu-HU" dirty="0" smtClean="0"/>
          </a:p>
          <a:p>
            <a:pPr algn="just"/>
            <a:r>
              <a:rPr lang="hu-HU" sz="2800" dirty="0" smtClean="0"/>
              <a:t>Az Európai Tanács 2013 áprilisában hivatalosan is elfogadta az </a:t>
            </a:r>
            <a:r>
              <a:rPr lang="hu-HU" sz="2800" b="1" dirty="0" smtClean="0"/>
              <a:t>ifjúsági garancia </a:t>
            </a:r>
            <a:r>
              <a:rPr lang="hu-HU" sz="2800" dirty="0" smtClean="0"/>
              <a:t>létrehozásáról szóló ajánlást abból a célból, hogy a fiatalok sikeresen lépjenek át az iskolából a munka világába.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4191000" y="3429000"/>
            <a:ext cx="5334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hu-HU" sz="2800" dirty="0" smtClean="0"/>
              <a:t>Az </a:t>
            </a:r>
            <a:r>
              <a:rPr lang="hu-HU" sz="2800" b="1" dirty="0" smtClean="0"/>
              <a:t>ifjúsági garancia</a:t>
            </a:r>
            <a:r>
              <a:rPr lang="hu-HU" sz="2800" dirty="0" smtClean="0"/>
              <a:t> keretében a tagállamoknak olyan intézkedéseket kell bevezetniük, amelyek biztosítják, hogy a nem foglalkoztatott, oktatásban és képzésben nem részesülő 25 éven aluli fiatalok </a:t>
            </a:r>
            <a:r>
              <a:rPr lang="hu-HU" sz="2800" b="1" dirty="0" smtClean="0"/>
              <a:t>a munkahelyük elvesztését, illetve a tanulás befejezését követő négy hónapon belül</a:t>
            </a:r>
            <a:r>
              <a:rPr lang="hu-HU" sz="2800" dirty="0" smtClean="0"/>
              <a:t> színvonalas állásajánlatot vagy gyakornoki állást kapjanak, illetve további oktatásban vagy képzésben vegyenek részt.</a:t>
            </a:r>
          </a:p>
          <a:p>
            <a:endParaRPr lang="hu-HU" sz="2400" dirty="0" smtClean="0"/>
          </a:p>
          <a:p>
            <a:r>
              <a:rPr lang="hu-HU" sz="2800" dirty="0" smtClean="0"/>
              <a:t>Az ifjúsági foglalkoztatási kezdeményezés  </a:t>
            </a:r>
            <a:r>
              <a:rPr lang="hu-HU" sz="2800" b="1" dirty="0" smtClean="0"/>
              <a:t>összköltségvetése</a:t>
            </a:r>
            <a:r>
              <a:rPr lang="hu-HU" sz="2800" dirty="0" smtClean="0"/>
              <a:t> 2014 és 2020 között 6,4 milliárd euró.</a:t>
            </a:r>
            <a:endParaRPr lang="en-US" sz="2800" dirty="0" smtClean="0"/>
          </a:p>
          <a:p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1 FIATALRA ESŐ ÉVES PÉNZELOSZTÁS 2014-2020 KÖZÖTT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609600"/>
          <a:ext cx="9144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hu-HU" sz="4000" dirty="0" smtClean="0"/>
          </a:p>
          <a:p>
            <a:pPr algn="ctr"/>
            <a:r>
              <a:rPr lang="hu-HU" sz="4000" dirty="0" smtClean="0"/>
              <a:t>Fiatalok jövőjének biztosítása más EU programok által:</a:t>
            </a:r>
          </a:p>
          <a:p>
            <a:pPr algn="ctr"/>
            <a:r>
              <a:rPr lang="hu-HU" sz="4000" dirty="0" smtClean="0"/>
              <a:t>VIDÉKFEJLESZTÉSI/LEADER PROGRAM</a:t>
            </a:r>
          </a:p>
          <a:p>
            <a:pPr algn="ctr">
              <a:buNone/>
            </a:pPr>
            <a:endParaRPr lang="hu-HU" sz="4000" dirty="0" smtClean="0"/>
          </a:p>
          <a:p>
            <a:pPr algn="just"/>
            <a:r>
              <a:rPr lang="hu-HU" dirty="0" smtClean="0"/>
              <a:t>A LEADER program támogatást nyújt fiatalok számára: - oktatás,</a:t>
            </a:r>
          </a:p>
          <a:p>
            <a:pPr algn="just">
              <a:buNone/>
            </a:pPr>
            <a:r>
              <a:rPr lang="hu-HU" dirty="0" smtClean="0"/>
              <a:t>                     - cégalapítás,</a:t>
            </a:r>
          </a:p>
          <a:p>
            <a:pPr algn="just">
              <a:buNone/>
            </a:pPr>
            <a:r>
              <a:rPr lang="hu-HU" dirty="0" smtClean="0"/>
              <a:t>                     - munkahelyteremtés terén</a:t>
            </a:r>
          </a:p>
          <a:p>
            <a:pPr lvl="4">
              <a:buNone/>
            </a:pPr>
            <a:r>
              <a:rPr lang="hu-HU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9600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A LEADER programban egyesületünk 2.736.791 euró visszanemtérítendő támogatást nyert, így a Helyi Fejlesztési Stratégiában foglalt intézkedések kedvező lehetőséget biztosítottak a fiatalok számára</a:t>
            </a:r>
          </a:p>
          <a:p>
            <a:pPr algn="ctr">
              <a:buNone/>
            </a:pPr>
            <a:r>
              <a:rPr lang="hu-HU" dirty="0" smtClean="0"/>
              <a:t>             pályázat             cégalapítás, mezőgazdasági egység fejlesztése   </a:t>
            </a:r>
          </a:p>
          <a:p>
            <a:pPr algn="ctr">
              <a:buNone/>
            </a:pPr>
            <a:endParaRPr lang="hu-HU" dirty="0" smtClean="0"/>
          </a:p>
          <a:p>
            <a:r>
              <a:rPr lang="hu-HU" dirty="0" smtClean="0"/>
              <a:t>Egyesületünkhöz letett 44 sikeres pályázatból 11-et ítéltünk oda fiataloknak</a:t>
            </a:r>
          </a:p>
          <a:p>
            <a:endParaRPr lang="hu-HU" dirty="0" smtClean="0"/>
          </a:p>
          <a:p>
            <a:r>
              <a:rPr lang="hu-HU" dirty="0" smtClean="0"/>
              <a:t>11 pályázat támogatásának összértéke: 277.453 euró</a:t>
            </a:r>
          </a:p>
          <a:p>
            <a:pPr>
              <a:buNone/>
            </a:pPr>
            <a:r>
              <a:rPr lang="hu-HU" dirty="0" smtClean="0"/>
              <a:t>       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990600" y="22860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352800" y="22860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hu-HU" dirty="0" smtClean="0"/>
              <a:t>SIKERES FIATAL PÁLYÁZÓINK</a:t>
            </a:r>
            <a:endParaRPr lang="en-US" dirty="0"/>
          </a:p>
        </p:txBody>
      </p:sp>
      <p:pic>
        <p:nvPicPr>
          <p:cNvPr id="4" name="Picture 3" descr="european-union-155207_6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295400"/>
            <a:ext cx="3240826" cy="215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noszfu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99" y="3733800"/>
            <a:ext cx="3653033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199" y="3743325"/>
            <a:ext cx="4012069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431</Words>
  <Application>Microsoft Office PowerPoint</Application>
  <PresentationFormat>On-screen Show (4:3)</PresentationFormat>
  <Paragraphs>60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1 FIATALRA ESŐ ÉVES PÉNZELOSZTÁS 2014-2020 KÖZÖTT</vt:lpstr>
      <vt:lpstr>Slide 7</vt:lpstr>
      <vt:lpstr>Slide 8</vt:lpstr>
      <vt:lpstr>SIKERES FIATAL PÁLYÁZÓINK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BRIGI</dc:creator>
  <cp:lastModifiedBy>BRIGI</cp:lastModifiedBy>
  <cp:revision>29</cp:revision>
  <dcterms:created xsi:type="dcterms:W3CDTF">2015-08-26T08:04:08Z</dcterms:created>
  <dcterms:modified xsi:type="dcterms:W3CDTF">2015-09-18T08:15:15Z</dcterms:modified>
</cp:coreProperties>
</file>